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64" r:id="rId83"/>
    <p:sldId id="365" r:id="rId84"/>
    <p:sldId id="374" r:id="rId85"/>
    <p:sldId id="366" r:id="rId86"/>
    <p:sldId id="367" r:id="rId87"/>
    <p:sldId id="371" r:id="rId88"/>
    <p:sldId id="373" r:id="rId89"/>
    <p:sldId id="376" r:id="rId90"/>
    <p:sldId id="380" r:id="rId91"/>
    <p:sldId id="379" r:id="rId92"/>
    <p:sldId id="362" r:id="rId93"/>
    <p:sldId id="391" r:id="rId94"/>
    <p:sldId id="375" r:id="rId95"/>
    <p:sldId id="394" r:id="rId96"/>
    <p:sldId id="368" r:id="rId97"/>
    <p:sldId id="354" r:id="rId98"/>
    <p:sldId id="393" r:id="rId99"/>
    <p:sldId id="377" r:id="rId100"/>
    <p:sldId id="381" r:id="rId101"/>
    <p:sldId id="382" r:id="rId102"/>
    <p:sldId id="383" r:id="rId103"/>
    <p:sldId id="384" r:id="rId104"/>
    <p:sldId id="385" r:id="rId105"/>
    <p:sldId id="386" r:id="rId106"/>
    <p:sldId id="387" r:id="rId107"/>
    <p:sldId id="388" r:id="rId108"/>
    <p:sldId id="389" r:id="rId109"/>
    <p:sldId id="390" r:id="rId110"/>
    <p:sldId id="358" r:id="rId111"/>
    <p:sldId id="359" r:id="rId112"/>
    <p:sldId id="361" r:id="rId113"/>
    <p:sldId id="360" r:id="rId114"/>
    <p:sldId id="363" r:id="rId115"/>
    <p:sldId id="338" r:id="rId116"/>
    <p:sldId id="341" r:id="rId117"/>
    <p:sldId id="342" r:id="rId118"/>
    <p:sldId id="343" r:id="rId119"/>
    <p:sldId id="344" r:id="rId120"/>
    <p:sldId id="345" r:id="rId121"/>
    <p:sldId id="346" r:id="rId122"/>
    <p:sldId id="347" r:id="rId123"/>
    <p:sldId id="348" r:id="rId124"/>
    <p:sldId id="319" r:id="rId125"/>
    <p:sldId id="257"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CF"/>
    <a:srgbClr val="DC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9" autoAdjust="0"/>
    <p:restoredTop sz="86219" autoAdjust="0"/>
  </p:normalViewPr>
  <p:slideViewPr>
    <p:cSldViewPr>
      <p:cViewPr varScale="1">
        <p:scale>
          <a:sx n="132" d="100"/>
          <a:sy n="132" d="100"/>
        </p:scale>
        <p:origin x="6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4889472"/>
        <c:axId val="79325440"/>
      </c:scatterChart>
      <c:valAx>
        <c:axId val="74889472"/>
        <c:scaling>
          <c:orientation val="minMax"/>
          <c:max val="1"/>
          <c:min val="0"/>
        </c:scaling>
        <c:delete val="0"/>
        <c:axPos val="b"/>
        <c:numFmt formatCode="General" sourceLinked="1"/>
        <c:majorTickMark val="out"/>
        <c:minorTickMark val="none"/>
        <c:tickLblPos val="nextTo"/>
        <c:crossAx val="79325440"/>
        <c:crosses val="autoZero"/>
        <c:crossBetween val="midCat"/>
      </c:valAx>
      <c:valAx>
        <c:axId val="79325440"/>
        <c:scaling>
          <c:orientation val="minMax"/>
          <c:max val="1"/>
          <c:min val="0"/>
        </c:scaling>
        <c:delete val="0"/>
        <c:axPos val="l"/>
        <c:majorGridlines/>
        <c:numFmt formatCode="General" sourceLinked="1"/>
        <c:majorTickMark val="out"/>
        <c:minorTickMark val="none"/>
        <c:tickLblPos val="nextTo"/>
        <c:crossAx val="74889472"/>
        <c:crosses val="autoZero"/>
        <c:crossBetween val="midCat"/>
      </c:valAx>
    </c:plotArea>
    <c:legend>
      <c:legendPos val="r"/>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105177088"/>
        <c:axId val="105178624"/>
      </c:scatterChart>
      <c:valAx>
        <c:axId val="105177088"/>
        <c:scaling>
          <c:orientation val="minMax"/>
          <c:max val="1"/>
          <c:min val="0"/>
        </c:scaling>
        <c:delete val="0"/>
        <c:axPos val="b"/>
        <c:numFmt formatCode="General" sourceLinked="1"/>
        <c:majorTickMark val="none"/>
        <c:minorTickMark val="none"/>
        <c:tickLblPos val="nextTo"/>
        <c:crossAx val="105178624"/>
        <c:crosses val="autoZero"/>
        <c:crossBetween val="midCat"/>
      </c:valAx>
      <c:valAx>
        <c:axId val="105178624"/>
        <c:scaling>
          <c:orientation val="minMax"/>
          <c:max val="1"/>
          <c:min val="0"/>
        </c:scaling>
        <c:delete val="0"/>
        <c:axPos val="l"/>
        <c:numFmt formatCode="General" sourceLinked="1"/>
        <c:majorTickMark val="none"/>
        <c:minorTickMark val="none"/>
        <c:tickLblPos val="nextTo"/>
        <c:crossAx val="105177088"/>
        <c:crosses val="autoZero"/>
        <c:crossBetween val="midCat"/>
      </c:valAx>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105453440"/>
        <c:axId val="105454976"/>
      </c:barChart>
      <c:catAx>
        <c:axId val="105453440"/>
        <c:scaling>
          <c:orientation val="minMax"/>
        </c:scaling>
        <c:delete val="0"/>
        <c:axPos val="b"/>
        <c:numFmt formatCode="General" sourceLinked="0"/>
        <c:majorTickMark val="none"/>
        <c:minorTickMark val="none"/>
        <c:tickLblPos val="nextTo"/>
        <c:crossAx val="105454976"/>
        <c:crosses val="autoZero"/>
        <c:auto val="1"/>
        <c:lblAlgn val="ctr"/>
        <c:lblOffset val="100"/>
        <c:noMultiLvlLbl val="0"/>
      </c:catAx>
      <c:valAx>
        <c:axId val="105454976"/>
        <c:scaling>
          <c:orientation val="minMax"/>
        </c:scaling>
        <c:delete val="0"/>
        <c:axPos val="l"/>
        <c:majorGridlines/>
        <c:title>
          <c:overlay val="0"/>
        </c:title>
        <c:numFmt formatCode="General" sourceLinked="1"/>
        <c:majorTickMark val="none"/>
        <c:minorTickMark val="none"/>
        <c:tickLblPos val="nextTo"/>
        <c:crossAx val="105453440"/>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105792256"/>
        <c:axId val="105793792"/>
      </c:barChart>
      <c:catAx>
        <c:axId val="10579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3792"/>
        <c:crosses val="autoZero"/>
        <c:auto val="1"/>
        <c:lblAlgn val="ctr"/>
        <c:lblOffset val="100"/>
        <c:noMultiLvlLbl val="0"/>
      </c:catAx>
      <c:valAx>
        <c:axId val="105793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22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79374208"/>
        <c:axId val="79375744"/>
      </c:scatterChart>
      <c:valAx>
        <c:axId val="79374208"/>
        <c:scaling>
          <c:orientation val="minMax"/>
          <c:max val="1"/>
          <c:min val="0"/>
        </c:scaling>
        <c:delete val="0"/>
        <c:axPos val="b"/>
        <c:numFmt formatCode="General" sourceLinked="1"/>
        <c:majorTickMark val="out"/>
        <c:minorTickMark val="none"/>
        <c:tickLblPos val="nextTo"/>
        <c:crossAx val="79375744"/>
        <c:crosses val="autoZero"/>
        <c:crossBetween val="midCat"/>
      </c:valAx>
      <c:valAx>
        <c:axId val="79375744"/>
        <c:scaling>
          <c:orientation val="minMax"/>
          <c:max val="1"/>
          <c:min val="0"/>
        </c:scaling>
        <c:delete val="0"/>
        <c:axPos val="l"/>
        <c:majorGridlines/>
        <c:numFmt formatCode="General" sourceLinked="1"/>
        <c:majorTickMark val="out"/>
        <c:minorTickMark val="none"/>
        <c:tickLblPos val="nextTo"/>
        <c:crossAx val="79374208"/>
        <c:crosses val="autoZero"/>
        <c:crossBetween val="midCat"/>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79403648"/>
        <c:axId val="79421824"/>
      </c:barChart>
      <c:catAx>
        <c:axId val="79403648"/>
        <c:scaling>
          <c:orientation val="minMax"/>
        </c:scaling>
        <c:delete val="0"/>
        <c:axPos val="b"/>
        <c:numFmt formatCode="General" sourceLinked="0"/>
        <c:majorTickMark val="out"/>
        <c:minorTickMark val="none"/>
        <c:tickLblPos val="nextTo"/>
        <c:crossAx val="79421824"/>
        <c:crosses val="autoZero"/>
        <c:auto val="1"/>
        <c:lblAlgn val="ctr"/>
        <c:lblOffset val="100"/>
        <c:noMultiLvlLbl val="0"/>
      </c:catAx>
      <c:valAx>
        <c:axId val="79421824"/>
        <c:scaling>
          <c:orientation val="minMax"/>
        </c:scaling>
        <c:delete val="0"/>
        <c:axPos val="l"/>
        <c:majorGridlines/>
        <c:numFmt formatCode="General" sourceLinked="1"/>
        <c:majorTickMark val="out"/>
        <c:minorTickMark val="none"/>
        <c:tickLblPos val="nextTo"/>
        <c:crossAx val="79403648"/>
        <c:crosses val="autoZero"/>
        <c:crossBetween val="between"/>
      </c:valAx>
    </c:plotArea>
    <c:legend>
      <c:legendPos val="r"/>
      <c:overlay val="0"/>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1426304"/>
        <c:axId val="81427840"/>
      </c:barChart>
      <c:catAx>
        <c:axId val="81426304"/>
        <c:scaling>
          <c:orientation val="minMax"/>
        </c:scaling>
        <c:delete val="0"/>
        <c:axPos val="b"/>
        <c:numFmt formatCode="General" sourceLinked="0"/>
        <c:majorTickMark val="none"/>
        <c:minorTickMark val="none"/>
        <c:tickLblPos val="nextTo"/>
        <c:crossAx val="81427840"/>
        <c:crosses val="autoZero"/>
        <c:auto val="1"/>
        <c:lblAlgn val="ctr"/>
        <c:lblOffset val="100"/>
        <c:noMultiLvlLbl val="0"/>
      </c:catAx>
      <c:valAx>
        <c:axId val="81427840"/>
        <c:scaling>
          <c:orientation val="minMax"/>
        </c:scaling>
        <c:delete val="0"/>
        <c:axPos val="l"/>
        <c:majorGridlines/>
        <c:title>
          <c:tx>
            <c:rich>
              <a:bodyPr/>
              <a:lstStyle/>
              <a:p>
                <a:pPr>
                  <a:defRPr/>
                </a:pPr>
                <a:r>
                  <a:rPr lang="zh-CN" altLang="en-US"/>
                  <a:t>计数</a:t>
                </a:r>
              </a:p>
            </c:rich>
          </c:tx>
          <c:overlay val="0"/>
        </c:title>
        <c:numFmt formatCode="General" sourceLinked="1"/>
        <c:majorTickMark val="none"/>
        <c:minorTickMark val="none"/>
        <c:tickLblPos val="nextTo"/>
        <c:crossAx val="81426304"/>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1485824"/>
        <c:axId val="81487360"/>
      </c:barChart>
      <c:catAx>
        <c:axId val="81485824"/>
        <c:scaling>
          <c:orientation val="minMax"/>
        </c:scaling>
        <c:delete val="0"/>
        <c:axPos val="b"/>
        <c:numFmt formatCode="General" sourceLinked="0"/>
        <c:majorTickMark val="out"/>
        <c:minorTickMark val="none"/>
        <c:tickLblPos val="nextTo"/>
        <c:crossAx val="81487360"/>
        <c:crosses val="autoZero"/>
        <c:auto val="1"/>
        <c:lblAlgn val="ctr"/>
        <c:lblOffset val="100"/>
        <c:noMultiLvlLbl val="0"/>
      </c:catAx>
      <c:valAx>
        <c:axId val="81487360"/>
        <c:scaling>
          <c:orientation val="minMax"/>
        </c:scaling>
        <c:delete val="0"/>
        <c:axPos val="l"/>
        <c:majorGridlines/>
        <c:numFmt formatCode="General" sourceLinked="1"/>
        <c:majorTickMark val="out"/>
        <c:minorTickMark val="none"/>
        <c:tickLblPos val="nextTo"/>
        <c:crossAx val="81485824"/>
        <c:crosses val="autoZero"/>
        <c:crossBetween val="between"/>
      </c:valAx>
    </c:plotArea>
    <c:legend>
      <c:legendPos val="r"/>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1516416"/>
        <c:axId val="81517952"/>
      </c:barChart>
      <c:catAx>
        <c:axId val="81516416"/>
        <c:scaling>
          <c:orientation val="minMax"/>
        </c:scaling>
        <c:delete val="0"/>
        <c:axPos val="b"/>
        <c:numFmt formatCode="General" sourceLinked="0"/>
        <c:majorTickMark val="none"/>
        <c:minorTickMark val="none"/>
        <c:tickLblPos val="nextTo"/>
        <c:crossAx val="81517952"/>
        <c:crosses val="autoZero"/>
        <c:auto val="1"/>
        <c:lblAlgn val="ctr"/>
        <c:lblOffset val="100"/>
        <c:noMultiLvlLbl val="0"/>
      </c:catAx>
      <c:valAx>
        <c:axId val="81517952"/>
        <c:scaling>
          <c:orientation val="minMax"/>
        </c:scaling>
        <c:delete val="0"/>
        <c:axPos val="l"/>
        <c:numFmt formatCode="General" sourceLinked="1"/>
        <c:majorTickMark val="none"/>
        <c:minorTickMark val="none"/>
        <c:tickLblPos val="nextTo"/>
        <c:crossAx val="81516416"/>
        <c:crosses val="autoZero"/>
        <c:crossBetween val="between"/>
      </c:valAx>
    </c:plotArea>
    <c:legend>
      <c:legendPos val="b"/>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78527488"/>
        <c:axId val="78541568"/>
      </c:scatterChart>
      <c:valAx>
        <c:axId val="78527488"/>
        <c:scaling>
          <c:orientation val="minMax"/>
          <c:max val="1"/>
          <c:min val="0"/>
        </c:scaling>
        <c:delete val="0"/>
        <c:axPos val="b"/>
        <c:numFmt formatCode="General" sourceLinked="1"/>
        <c:majorTickMark val="out"/>
        <c:minorTickMark val="none"/>
        <c:tickLblPos val="nextTo"/>
        <c:crossAx val="78541568"/>
        <c:crosses val="autoZero"/>
        <c:crossBetween val="midCat"/>
      </c:valAx>
      <c:valAx>
        <c:axId val="78541568"/>
        <c:scaling>
          <c:orientation val="minMax"/>
          <c:max val="1"/>
          <c:min val="0"/>
        </c:scaling>
        <c:delete val="0"/>
        <c:axPos val="l"/>
        <c:majorGridlines/>
        <c:numFmt formatCode="General" sourceLinked="1"/>
        <c:majorTickMark val="out"/>
        <c:minorTickMark val="none"/>
        <c:tickLblPos val="nextTo"/>
        <c:crossAx val="78527488"/>
        <c:crosses val="autoZero"/>
        <c:crossBetween val="midCat"/>
      </c:valAx>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78573952"/>
        <c:axId val="78575488"/>
      </c:scatterChart>
      <c:valAx>
        <c:axId val="78573952"/>
        <c:scaling>
          <c:orientation val="minMax"/>
          <c:max val="1"/>
        </c:scaling>
        <c:delete val="0"/>
        <c:axPos val="b"/>
        <c:numFmt formatCode="General" sourceLinked="1"/>
        <c:majorTickMark val="out"/>
        <c:minorTickMark val="none"/>
        <c:tickLblPos val="nextTo"/>
        <c:crossAx val="78575488"/>
        <c:crosses val="autoZero"/>
        <c:crossBetween val="midCat"/>
      </c:valAx>
      <c:valAx>
        <c:axId val="78575488"/>
        <c:scaling>
          <c:orientation val="minMax"/>
          <c:max val="1"/>
        </c:scaling>
        <c:delete val="0"/>
        <c:axPos val="l"/>
        <c:majorGridlines/>
        <c:numFmt formatCode="General" sourceLinked="1"/>
        <c:majorTickMark val="out"/>
        <c:minorTickMark val="none"/>
        <c:tickLblPos val="nextTo"/>
        <c:crossAx val="78573952"/>
        <c:crosses val="autoZero"/>
        <c:crossBetween val="midCat"/>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105126912"/>
        <c:axId val="105145088"/>
      </c:barChart>
      <c:catAx>
        <c:axId val="105126912"/>
        <c:scaling>
          <c:orientation val="minMax"/>
        </c:scaling>
        <c:delete val="0"/>
        <c:axPos val="b"/>
        <c:numFmt formatCode="General" sourceLinked="0"/>
        <c:majorTickMark val="out"/>
        <c:minorTickMark val="none"/>
        <c:tickLblPos val="nextTo"/>
        <c:crossAx val="105145088"/>
        <c:crosses val="autoZero"/>
        <c:auto val="1"/>
        <c:lblAlgn val="ctr"/>
        <c:lblOffset val="100"/>
        <c:noMultiLvlLbl val="0"/>
      </c:catAx>
      <c:valAx>
        <c:axId val="105145088"/>
        <c:scaling>
          <c:orientation val="minMax"/>
        </c:scaling>
        <c:delete val="0"/>
        <c:axPos val="l"/>
        <c:majorGridlines/>
        <c:numFmt formatCode="General" sourceLinked="1"/>
        <c:majorTickMark val="out"/>
        <c:minorTickMark val="none"/>
        <c:tickLblPos val="nextTo"/>
        <c:crossAx val="105126912"/>
        <c:crosses val="autoZero"/>
        <c:crossBetween val="between"/>
      </c:valAx>
    </c:plotArea>
    <c:legend>
      <c:legendPos val="r"/>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82</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87</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113</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114</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a16="http://schemas.microsoft.com/office/drawing/2014/main"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a16="http://schemas.microsoft.com/office/drawing/2014/main"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a16="http://schemas.microsoft.com/office/drawing/2014/main"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a16="http://schemas.microsoft.com/office/drawing/2014/main"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a16="http://schemas.microsoft.com/office/drawing/2014/main"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a16="http://schemas.microsoft.com/office/drawing/2014/main"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a16="http://schemas.microsoft.com/office/drawing/2014/main"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a16="http://schemas.microsoft.com/office/drawing/2014/main"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a16="http://schemas.microsoft.com/office/drawing/2014/main"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a16="http://schemas.microsoft.com/office/drawing/2014/main"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a16="http://schemas.microsoft.com/office/drawing/2014/main"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a16="http://schemas.microsoft.com/office/drawing/2014/main" val="3256965434"/>
                    </a:ext>
                  </a:extLst>
                </a:gridCol>
                <a:gridCol w="976725">
                  <a:extLst>
                    <a:ext uri="{9D8B030D-6E8A-4147-A177-3AD203B41FA5}">
                      <a16:colId xmlns:a16="http://schemas.microsoft.com/office/drawing/2014/main" val="3060366294"/>
                    </a:ext>
                  </a:extLst>
                </a:gridCol>
                <a:gridCol w="947168">
                  <a:extLst>
                    <a:ext uri="{9D8B030D-6E8A-4147-A177-3AD203B41FA5}">
                      <a16:colId xmlns:a16="http://schemas.microsoft.com/office/drawing/2014/main" val="51315490"/>
                    </a:ext>
                  </a:extLst>
                </a:gridCol>
                <a:gridCol w="979025">
                  <a:extLst>
                    <a:ext uri="{9D8B030D-6E8A-4147-A177-3AD203B41FA5}">
                      <a16:colId xmlns:a16="http://schemas.microsoft.com/office/drawing/2014/main" val="813429945"/>
                    </a:ext>
                  </a:extLst>
                </a:gridCol>
                <a:gridCol w="205538">
                  <a:extLst>
                    <a:ext uri="{9D8B030D-6E8A-4147-A177-3AD203B41FA5}">
                      <a16:colId xmlns:a16="http://schemas.microsoft.com/office/drawing/2014/main" val="2222218256"/>
                    </a:ext>
                  </a:extLst>
                </a:gridCol>
                <a:gridCol w="957447">
                  <a:extLst>
                    <a:ext uri="{9D8B030D-6E8A-4147-A177-3AD203B41FA5}">
                      <a16:colId xmlns:a16="http://schemas.microsoft.com/office/drawing/2014/main"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a16="http://schemas.microsoft.com/office/drawing/2014/main"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a16="http://schemas.microsoft.com/office/drawing/2014/main"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a16="http://schemas.microsoft.com/office/drawing/2014/main" val="3303360143"/>
                  </a:ext>
                </a:extLst>
              </a:tr>
            </a:tbl>
          </a:graphicData>
        </a:graphic>
      </p:graphicFrame>
      <p:sp>
        <p:nvSpPr>
          <p:cNvPr id="43" name="TextBox 42">
            <a:extLst>
              <a:ext uri="{FF2B5EF4-FFF2-40B4-BE49-F238E27FC236}">
                <a16:creationId xmlns:a16="http://schemas.microsoft.com/office/drawing/2014/main"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a16="http://schemas.microsoft.com/office/drawing/2014/main"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a16="http://schemas.microsoft.com/office/drawing/2014/main"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a16="http://schemas.microsoft.com/office/drawing/2014/main"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a16="http://schemas.microsoft.com/office/drawing/2014/main"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a16="http://schemas.microsoft.com/office/drawing/2014/main"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a16="http://schemas.microsoft.com/office/drawing/2014/main"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a16="http://schemas.microsoft.com/office/drawing/2014/main"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a16="http://schemas.microsoft.com/office/drawing/2014/main" val="3256965434"/>
                    </a:ext>
                  </a:extLst>
                </a:gridCol>
                <a:gridCol w="1007930">
                  <a:extLst>
                    <a:ext uri="{9D8B030D-6E8A-4147-A177-3AD203B41FA5}">
                      <a16:colId xmlns:a16="http://schemas.microsoft.com/office/drawing/2014/main"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a16="http://schemas.microsoft.com/office/drawing/2014/main" val="3303360143"/>
                  </a:ext>
                </a:extLst>
              </a:tr>
            </a:tbl>
          </a:graphicData>
        </a:graphic>
      </p:graphicFrame>
      <p:sp>
        <p:nvSpPr>
          <p:cNvPr id="29" name="Rectangle 28">
            <a:extLst>
              <a:ext uri="{FF2B5EF4-FFF2-40B4-BE49-F238E27FC236}">
                <a16:creationId xmlns:a16="http://schemas.microsoft.com/office/drawing/2014/main"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a16="http://schemas.microsoft.com/office/drawing/2014/main"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a16="http://schemas.microsoft.com/office/drawing/2014/main"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a16="http://schemas.microsoft.com/office/drawing/2014/main"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a16="http://schemas.microsoft.com/office/drawing/2014/main"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a16="http://schemas.microsoft.com/office/drawing/2014/main"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a16="http://schemas.microsoft.com/office/drawing/2014/main"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a16="http://schemas.microsoft.com/office/drawing/2014/main"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a16="http://schemas.microsoft.com/office/drawing/2014/main"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a16="http://schemas.microsoft.com/office/drawing/2014/main"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a16="http://schemas.microsoft.com/office/drawing/2014/main"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a16="http://schemas.microsoft.com/office/drawing/2014/main"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a16="http://schemas.microsoft.com/office/drawing/2014/main"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a16="http://schemas.microsoft.com/office/drawing/2014/main"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a16="http://schemas.microsoft.com/office/drawing/2014/main"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a16="http://schemas.microsoft.com/office/drawing/2014/main"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a16="http://schemas.microsoft.com/office/drawing/2014/main"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a16="http://schemas.microsoft.com/office/drawing/2014/main"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a16="http://schemas.microsoft.com/office/drawing/2014/main"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a16="http://schemas.microsoft.com/office/drawing/2014/main"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a16="http://schemas.microsoft.com/office/drawing/2014/main"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a16="http://schemas.microsoft.com/office/drawing/2014/main"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a16="http://schemas.microsoft.com/office/drawing/2014/main" val="20000"/>
                    </a:ext>
                  </a:extLst>
                </a:gridCol>
                <a:gridCol w="2542238">
                  <a:extLst>
                    <a:ext uri="{9D8B030D-6E8A-4147-A177-3AD203B41FA5}">
                      <a16:colId xmlns:a16="http://schemas.microsoft.com/office/drawing/2014/main" val="20001"/>
                    </a:ext>
                  </a:extLst>
                </a:gridCol>
                <a:gridCol w="2173255">
                  <a:extLst>
                    <a:ext uri="{9D8B030D-6E8A-4147-A177-3AD203B41FA5}">
                      <a16:colId xmlns:a16="http://schemas.microsoft.com/office/drawing/2014/main" val="20002"/>
                    </a:ext>
                  </a:extLst>
                </a:gridCol>
                <a:gridCol w="2495893">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a16="http://schemas.microsoft.com/office/drawing/2014/main"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a16="http://schemas.microsoft.com/office/drawing/2014/main" val="20000"/>
                    </a:ext>
                  </a:extLst>
                </a:gridCol>
                <a:gridCol w="2263731">
                  <a:extLst>
                    <a:ext uri="{9D8B030D-6E8A-4147-A177-3AD203B41FA5}">
                      <a16:colId xmlns:a16="http://schemas.microsoft.com/office/drawing/2014/main" val="20001"/>
                    </a:ext>
                  </a:extLst>
                </a:gridCol>
                <a:gridCol w="2259026">
                  <a:extLst>
                    <a:ext uri="{9D8B030D-6E8A-4147-A177-3AD203B41FA5}">
                      <a16:colId xmlns:a16="http://schemas.microsoft.com/office/drawing/2014/main" val="20002"/>
                    </a:ext>
                  </a:extLst>
                </a:gridCol>
                <a:gridCol w="2466099">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a16="http://schemas.microsoft.com/office/drawing/2014/main"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a16="http://schemas.microsoft.com/office/drawing/2014/main"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val="20000"/>
                    </a:ext>
                  </a:extLst>
                </a:gridCol>
                <a:gridCol w="3030855">
                  <a:extLst>
                    <a:ext uri="{9D8B030D-6E8A-4147-A177-3AD203B41FA5}">
                      <a16:colId xmlns:a16="http://schemas.microsoft.com/office/drawing/2014/main" val="20001"/>
                    </a:ext>
                  </a:extLst>
                </a:gridCol>
                <a:gridCol w="1856105">
                  <a:extLst>
                    <a:ext uri="{9D8B030D-6E8A-4147-A177-3AD203B41FA5}">
                      <a16:colId xmlns:a16="http://schemas.microsoft.com/office/drawing/2014/main" val="20002"/>
                    </a:ext>
                  </a:extLst>
                </a:gridCol>
                <a:gridCol w="1741805">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a16="http://schemas.microsoft.com/office/drawing/2014/main"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a16="http://schemas.microsoft.com/office/drawing/2014/main"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a16="http://schemas.microsoft.com/office/drawing/2014/main"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a16="http://schemas.microsoft.com/office/drawing/2014/main"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a16="http://schemas.microsoft.com/office/drawing/2014/main"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a16="http://schemas.microsoft.com/office/drawing/2014/main"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a16="http://schemas.microsoft.com/office/drawing/2014/main"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a16="http://schemas.microsoft.com/office/drawing/2014/main"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a16="http://schemas.microsoft.com/office/drawing/2014/main"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a16="http://schemas.microsoft.com/office/drawing/2014/main"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a16="http://schemas.microsoft.com/office/drawing/2014/main"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a16="http://schemas.microsoft.com/office/drawing/2014/main"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a16="http://schemas.microsoft.com/office/drawing/2014/main"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a16="http://schemas.microsoft.com/office/drawing/2014/main"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a16="http://schemas.microsoft.com/office/drawing/2014/main" val="20000"/>
                    </a:ext>
                  </a:extLst>
                </a:gridCol>
                <a:gridCol w="1284288">
                  <a:extLst>
                    <a:ext uri="{9D8B030D-6E8A-4147-A177-3AD203B41FA5}">
                      <a16:colId xmlns:a16="http://schemas.microsoft.com/office/drawing/2014/main" val="20001"/>
                    </a:ext>
                  </a:extLst>
                </a:gridCol>
                <a:gridCol w="969963">
                  <a:extLst>
                    <a:ext uri="{9D8B030D-6E8A-4147-A177-3AD203B41FA5}">
                      <a16:colId xmlns:a16="http://schemas.microsoft.com/office/drawing/2014/main" val="20002"/>
                    </a:ext>
                  </a:extLst>
                </a:gridCol>
                <a:gridCol w="1206818">
                  <a:extLst>
                    <a:ext uri="{9D8B030D-6E8A-4147-A177-3AD203B41FA5}">
                      <a16:colId xmlns:a16="http://schemas.microsoft.com/office/drawing/2014/main" val="20003"/>
                    </a:ext>
                  </a:extLst>
                </a:gridCol>
                <a:gridCol w="1156018">
                  <a:extLst>
                    <a:ext uri="{9D8B030D-6E8A-4147-A177-3AD203B41FA5}">
                      <a16:colId xmlns:a16="http://schemas.microsoft.com/office/drawing/2014/main" val="20004"/>
                    </a:ext>
                  </a:extLst>
                </a:gridCol>
                <a:gridCol w="1156018">
                  <a:extLst>
                    <a:ext uri="{9D8B030D-6E8A-4147-A177-3AD203B41FA5}">
                      <a16:colId xmlns:a16="http://schemas.microsoft.com/office/drawing/2014/main" val="20005"/>
                    </a:ext>
                  </a:extLst>
                </a:gridCol>
                <a:gridCol w="1592580">
                  <a:extLst>
                    <a:ext uri="{9D8B030D-6E8A-4147-A177-3AD203B41FA5}">
                      <a16:colId xmlns:a16="http://schemas.microsoft.com/office/drawing/2014/main"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a16="http://schemas.microsoft.com/office/drawing/2014/main"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a16="http://schemas.microsoft.com/office/drawing/2014/main"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panose="02040503050406030204" pitchFamily="18" charset="0"/>
                                </a:rPr>
                              </m:ctrlPr>
                            </m:dPr>
                            <m:e>
                              <m:sSub>
                                <m:sSubPr>
                                  <m:ctrlPr>
                                    <a:rPr lang="pt-BR" altLang="zh-CN" i="1" smtClean="0">
                                      <a:latin typeface="Cambria Math" panose="02040503050406030204" pitchFamily="18" charset="0"/>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panose="02040503050406030204" pitchFamily="18" charset="0"/>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a16="http://schemas.microsoft.com/office/drawing/2014/main" val="20000"/>
                    </a:ext>
                  </a:extLst>
                </a:gridCol>
                <a:gridCol w="1888971">
                  <a:extLst>
                    <a:ext uri="{9D8B030D-6E8A-4147-A177-3AD203B41FA5}">
                      <a16:colId xmlns:a16="http://schemas.microsoft.com/office/drawing/2014/main" val="20001"/>
                    </a:ext>
                  </a:extLst>
                </a:gridCol>
                <a:gridCol w="3312367">
                  <a:extLst>
                    <a:ext uri="{9D8B030D-6E8A-4147-A177-3AD203B41FA5}">
                      <a16:colId xmlns:a16="http://schemas.microsoft.com/office/drawing/2014/main"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a16="http://schemas.microsoft.com/office/drawing/2014/main"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a16="http://schemas.microsoft.com/office/drawing/2014/main"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a16="http://schemas.microsoft.com/office/drawing/2014/main" val="20000"/>
                    </a:ext>
                  </a:extLst>
                </a:gridCol>
                <a:gridCol w="6260338">
                  <a:extLst>
                    <a:ext uri="{9D8B030D-6E8A-4147-A177-3AD203B41FA5}">
                      <a16:colId xmlns:a16="http://schemas.microsoft.com/office/drawing/2014/main"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a16="http://schemas.microsoft.com/office/drawing/2014/main"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a16="http://schemas.microsoft.com/office/drawing/2014/main" val="20000"/>
                    </a:ext>
                  </a:extLst>
                </a:gridCol>
                <a:gridCol w="802434">
                  <a:extLst>
                    <a:ext uri="{9D8B030D-6E8A-4147-A177-3AD203B41FA5}">
                      <a16:colId xmlns:a16="http://schemas.microsoft.com/office/drawing/2014/main" val="20001"/>
                    </a:ext>
                  </a:extLst>
                </a:gridCol>
                <a:gridCol w="876733">
                  <a:extLst>
                    <a:ext uri="{9D8B030D-6E8A-4147-A177-3AD203B41FA5}">
                      <a16:colId xmlns:a16="http://schemas.microsoft.com/office/drawing/2014/main" val="20002"/>
                    </a:ext>
                  </a:extLst>
                </a:gridCol>
                <a:gridCol w="1638304">
                  <a:extLst>
                    <a:ext uri="{9D8B030D-6E8A-4147-A177-3AD203B41FA5}">
                      <a16:colId xmlns:a16="http://schemas.microsoft.com/office/drawing/2014/main" val="20003"/>
                    </a:ext>
                  </a:extLst>
                </a:gridCol>
                <a:gridCol w="802434">
                  <a:extLst>
                    <a:ext uri="{9D8B030D-6E8A-4147-A177-3AD203B41FA5}">
                      <a16:colId xmlns:a16="http://schemas.microsoft.com/office/drawing/2014/main" val="20004"/>
                    </a:ext>
                  </a:extLst>
                </a:gridCol>
                <a:gridCol w="1638304">
                  <a:extLst>
                    <a:ext uri="{9D8B030D-6E8A-4147-A177-3AD203B41FA5}">
                      <a16:colId xmlns:a16="http://schemas.microsoft.com/office/drawing/2014/main" val="20005"/>
                    </a:ext>
                  </a:extLst>
                </a:gridCol>
                <a:gridCol w="802434">
                  <a:extLst>
                    <a:ext uri="{9D8B030D-6E8A-4147-A177-3AD203B41FA5}">
                      <a16:colId xmlns:a16="http://schemas.microsoft.com/office/drawing/2014/main"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a16="http://schemas.microsoft.com/office/drawing/2014/main" id="{E389D200-6F21-8A4B-906D-01A9E21B75CC}"/>
              </a:ext>
            </a:extLst>
          </p:cNvPr>
          <p:cNvSpPr>
            <a:spLocks noGrp="1"/>
          </p:cNvSpPr>
          <p:nvPr>
            <p:ph idx="1"/>
          </p:nvPr>
        </p:nvSpPr>
        <p:spPr/>
        <p:txBody>
          <a:bodyPr/>
          <a:lstStyle/>
          <a:p>
            <a:r>
              <a:rPr kumimoji="1" lang="zh-CN" altLang="en-US" dirty="0"/>
              <a:t>现状分析</a:t>
            </a:r>
            <a:endParaRPr kumimoji="1" lang="en-US" altLang="zh-CN" dirty="0"/>
          </a:p>
          <a:p>
            <a:r>
              <a:rPr kumimoji="1" lang="zh-CN" altLang="en-US" dirty="0"/>
              <a:t>问题</a:t>
            </a:r>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365887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a16="http://schemas.microsoft.com/office/drawing/2014/main" val="20000"/>
                    </a:ext>
                  </a:extLst>
                </a:gridCol>
                <a:gridCol w="1192428">
                  <a:extLst>
                    <a:ext uri="{9D8B030D-6E8A-4147-A177-3AD203B41FA5}">
                      <a16:colId xmlns:a16="http://schemas.microsoft.com/office/drawing/2014/main" val="20001"/>
                    </a:ext>
                  </a:extLst>
                </a:gridCol>
                <a:gridCol w="1231656">
                  <a:extLst>
                    <a:ext uri="{9D8B030D-6E8A-4147-A177-3AD203B41FA5}">
                      <a16:colId xmlns:a16="http://schemas.microsoft.com/office/drawing/2014/main" val="20002"/>
                    </a:ext>
                  </a:extLst>
                </a:gridCol>
                <a:gridCol w="986408">
                  <a:extLst>
                    <a:ext uri="{9D8B030D-6E8A-4147-A177-3AD203B41FA5}">
                      <a16:colId xmlns:a16="http://schemas.microsoft.com/office/drawing/2014/main" val="20003"/>
                    </a:ext>
                  </a:extLst>
                </a:gridCol>
                <a:gridCol w="815027">
                  <a:extLst>
                    <a:ext uri="{9D8B030D-6E8A-4147-A177-3AD203B41FA5}">
                      <a16:colId xmlns:a16="http://schemas.microsoft.com/office/drawing/2014/main" val="20004"/>
                    </a:ext>
                  </a:extLst>
                </a:gridCol>
                <a:gridCol w="815027">
                  <a:extLst>
                    <a:ext uri="{9D8B030D-6E8A-4147-A177-3AD203B41FA5}">
                      <a16:colId xmlns:a16="http://schemas.microsoft.com/office/drawing/2014/main" val="20005"/>
                    </a:ext>
                  </a:extLst>
                </a:gridCol>
                <a:gridCol w="815027">
                  <a:extLst>
                    <a:ext uri="{9D8B030D-6E8A-4147-A177-3AD203B41FA5}">
                      <a16:colId xmlns:a16="http://schemas.microsoft.com/office/drawing/2014/main" val="20006"/>
                    </a:ext>
                  </a:extLst>
                </a:gridCol>
                <a:gridCol w="815027">
                  <a:extLst>
                    <a:ext uri="{9D8B030D-6E8A-4147-A177-3AD203B41FA5}">
                      <a16:colId xmlns:a16="http://schemas.microsoft.com/office/drawing/2014/main" val="20007"/>
                    </a:ext>
                  </a:extLst>
                </a:gridCol>
                <a:gridCol w="670175">
                  <a:extLst>
                    <a:ext uri="{9D8B030D-6E8A-4147-A177-3AD203B41FA5}">
                      <a16:colId xmlns:a16="http://schemas.microsoft.com/office/drawing/2014/main" val="20008"/>
                    </a:ext>
                  </a:extLst>
                </a:gridCol>
                <a:gridCol w="959879">
                  <a:extLst>
                    <a:ext uri="{9D8B030D-6E8A-4147-A177-3AD203B41FA5}">
                      <a16:colId xmlns:a16="http://schemas.microsoft.com/office/drawing/2014/main"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a16="http://schemas.microsoft.com/office/drawing/2014/main"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a16="http://schemas.microsoft.com/office/drawing/2014/main"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a16="http://schemas.microsoft.com/office/drawing/2014/main"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a16="http://schemas.microsoft.com/office/drawing/2014/main"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a:t>K8s</a:t>
            </a:r>
            <a:r>
              <a:rPr lang="zh-CN" altLang="en-US" dirty="0"/>
              <a:t>：</a:t>
            </a:r>
            <a:r>
              <a:rPr lang="en-US" altLang="zh-CN" dirty="0"/>
              <a:t>Request-Limit</a:t>
            </a:r>
            <a:r>
              <a:rPr lang="zh-CN" altLang="en-US" dirty="0"/>
              <a:t>模型</a:t>
            </a:r>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1417662407"/>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a16="http://schemas.microsoft.com/office/drawing/2014/main" val="20000"/>
                    </a:ext>
                  </a:extLst>
                </a:gridCol>
                <a:gridCol w="2087680">
                  <a:extLst>
                    <a:ext uri="{9D8B030D-6E8A-4147-A177-3AD203B41FA5}">
                      <a16:colId xmlns:a16="http://schemas.microsoft.com/office/drawing/2014/main" val="20001"/>
                    </a:ext>
                  </a:extLst>
                </a:gridCol>
                <a:gridCol w="3139601">
                  <a:extLst>
                    <a:ext uri="{9D8B030D-6E8A-4147-A177-3AD203B41FA5}">
                      <a16:colId xmlns:a16="http://schemas.microsoft.com/office/drawing/2014/main" val="20002"/>
                    </a:ext>
                  </a:extLst>
                </a:gridCol>
                <a:gridCol w="1883019">
                  <a:extLst>
                    <a:ext uri="{9D8B030D-6E8A-4147-A177-3AD203B41FA5}">
                      <a16:colId xmlns:a16="http://schemas.microsoft.com/office/drawing/2014/main"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a16="http://schemas.microsoft.com/office/drawing/2014/main"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a16="http://schemas.microsoft.com/office/drawing/2014/main"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3"/>
                  </a:ext>
                </a:extLst>
              </a:tr>
              <a:tr h="379841">
                <a:tc rowSpan="3">
                  <a:txBody>
                    <a:bodyPr/>
                    <a:lstStyle/>
                    <a:p>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a16="http://schemas.microsoft.com/office/drawing/2014/main"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6"/>
                  </a:ext>
                </a:extLst>
              </a:tr>
              <a:tr h="379841">
                <a:tc rowSpan="3">
                  <a:txBody>
                    <a:bodyPr/>
                    <a:lstStyle/>
                    <a:p>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a16="http://schemas.microsoft.com/office/drawing/2014/main"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panose="02040503050406030204" pitchFamily="18" charset="0"/>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panose="02040503050406030204" pitchFamily="18" charset="0"/>
                                      </a:rPr>
                                    </m:ctrlPr>
                                  </m:funcPr>
                                  <m:fName>
                                    <m:limLow>
                                      <m:limLowPr>
                                        <m:ctrlPr>
                                          <a:rPr lang="en" altLang="zh-CN" i="1" smtClean="0">
                                            <a:latin typeface="Cambria Math" panose="02040503050406030204" pitchFamily="18" charset="0"/>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panose="02040503050406030204" pitchFamily="18" charset="0"/>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Choice>
        <mc:Fallback xmlns="">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a:t>突发</a:t>
            </a:r>
            <a:endParaRPr lang="en-US" altLang="zh-CN" dirty="0"/>
          </a:p>
          <a:p>
            <a:pPr lvl="1"/>
            <a:r>
              <a:rPr lang="zh-CN" altLang="en-US" dirty="0"/>
              <a:t>可配置</a:t>
            </a:r>
            <a:endParaRPr lang="en-US" altLang="zh-CN" dirty="0"/>
          </a:p>
          <a:p>
            <a:r>
              <a:rPr lang="zh-CN" altLang="en-US" dirty="0"/>
              <a:t>标签计算</a:t>
            </a:r>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279731243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a16="http://schemas.microsoft.com/office/drawing/2014/main" val="20000"/>
                    </a:ext>
                  </a:extLst>
                </a:gridCol>
                <a:gridCol w="7646205">
                  <a:extLst>
                    <a:ext uri="{9D8B030D-6E8A-4147-A177-3AD203B41FA5}">
                      <a16:colId xmlns:a16="http://schemas.microsoft.com/office/drawing/2014/main"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a16="http://schemas.microsoft.com/office/drawing/2014/main"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a16="http://schemas.microsoft.com/office/drawing/2014/main"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a16="http://schemas.microsoft.com/office/drawing/2014/main"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 Limit</a:t>
                      </a:r>
                      <a:r>
                        <a:rPr lang="en-US" altLang="zh-CN" sz="1600" baseline="0" dirty="0"/>
                        <a:t> </a:t>
                      </a:r>
                      <a:r>
                        <a:rPr lang="zh-CN" altLang="en-US" sz="1600" baseline="0" dirty="0"/>
                        <a:t> </a:t>
                      </a:r>
                      <a:r>
                        <a:rPr lang="en-US" altLang="zh-CN" sz="1600" baseline="0" dirty="0"/>
                        <a:t>(</a:t>
                      </a:r>
                      <a:r>
                        <a:rPr lang="zh-CN" altLang="en-US" sz="1600" baseline="0" dirty="0"/>
                        <a:t>涉及驱逐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a16="http://schemas.microsoft.com/office/drawing/2014/main" val="10003"/>
                  </a:ext>
                </a:extLst>
              </a:tr>
            </a:tbl>
          </a:graphicData>
        </a:graphic>
      </p:graphicFrame>
      <p:sp>
        <p:nvSpPr>
          <p:cNvPr id="3" name="矩形 2">
            <a:extLst>
              <a:ext uri="{FF2B5EF4-FFF2-40B4-BE49-F238E27FC236}">
                <a16:creationId xmlns:a16="http://schemas.microsoft.com/office/drawing/2014/main"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zh-CN" altLang="en-US" dirty="0"/>
              <a:t>分配调度上下文</a:t>
            </a:r>
          </a:p>
        </p:txBody>
      </p:sp>
      <p:sp>
        <p:nvSpPr>
          <p:cNvPr id="5" name="矩形标注 4">
            <a:extLst>
              <a:ext uri="{FF2B5EF4-FFF2-40B4-BE49-F238E27FC236}">
                <a16:creationId xmlns:a16="http://schemas.microsoft.com/office/drawing/2014/main"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a16="http://schemas.microsoft.com/office/drawing/2014/main"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a16="http://schemas.microsoft.com/office/drawing/2014/main"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
        <p:nvSpPr>
          <p:cNvPr id="9" name="矩形 8">
            <a:extLst>
              <a:ext uri="{FF2B5EF4-FFF2-40B4-BE49-F238E27FC236}">
                <a16:creationId xmlns:a16="http://schemas.microsoft.com/office/drawing/2014/main" id="{8FF48979-4648-5249-95CB-3251E6B8C7E4}"/>
              </a:ext>
            </a:extLst>
          </p:cNvPr>
          <p:cNvSpPr/>
          <p:nvPr/>
        </p:nvSpPr>
        <p:spPr>
          <a:xfrm>
            <a:off x="1970190" y="4492224"/>
            <a:ext cx="3030683" cy="307777"/>
          </a:xfrm>
          <a:prstGeom prst="rect">
            <a:avLst/>
          </a:prstGeom>
          <a:solidFill>
            <a:srgbClr val="DCE9D9"/>
          </a:solidFill>
        </p:spPr>
        <p:txBody>
          <a:bodyPr wrap="square">
            <a:spAutoFit/>
          </a:bodyPr>
          <a:lstStyle/>
          <a:p>
            <a:pPr algn="ctr"/>
            <a:r>
              <a:rPr lang="zh-CN" altLang="en-US" sz="1400" u="sng" dirty="0"/>
              <a:t>调度周期</a:t>
            </a:r>
          </a:p>
        </p:txBody>
      </p:sp>
      <p:sp>
        <p:nvSpPr>
          <p:cNvPr id="10" name="矩形 9">
            <a:extLst>
              <a:ext uri="{FF2B5EF4-FFF2-40B4-BE49-F238E27FC236}">
                <a16:creationId xmlns:a16="http://schemas.microsoft.com/office/drawing/2014/main" id="{CEDC4A27-9E01-104B-A422-C3CDFB0854A4}"/>
              </a:ext>
            </a:extLst>
          </p:cNvPr>
          <p:cNvSpPr/>
          <p:nvPr/>
        </p:nvSpPr>
        <p:spPr>
          <a:xfrm>
            <a:off x="6348506" y="4492224"/>
            <a:ext cx="2117794" cy="307777"/>
          </a:xfrm>
          <a:prstGeom prst="rect">
            <a:avLst/>
          </a:prstGeom>
          <a:solidFill>
            <a:srgbClr val="FCF3CF"/>
          </a:solidFill>
        </p:spPr>
        <p:txBody>
          <a:bodyPr wrap="square">
            <a:spAutoFit/>
          </a:bodyPr>
          <a:lstStyle/>
          <a:p>
            <a:pPr algn="ctr"/>
            <a:r>
              <a:rPr lang="zh-CN" altLang="en-US" sz="1400" u="sng" dirty="0"/>
              <a:t>绑定周期</a:t>
            </a:r>
          </a:p>
        </p:txBody>
      </p:sp>
    </p:spTree>
    <p:extLst>
      <p:ext uri="{BB962C8B-B14F-4D97-AF65-F5344CB8AC3E}">
        <p14:creationId xmlns:p14="http://schemas.microsoft.com/office/powerpoint/2010/main" val="2441279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868F02-825A-2749-9125-F5CEB79C86F7}"/>
                  </a:ext>
                </a:extLst>
              </p:cNvPr>
              <p:cNvSpPr>
                <a:spLocks noGrp="1"/>
              </p:cNvSpPr>
              <p:nvPr>
                <p:ph idx="1"/>
              </p:nvPr>
            </p:nvSpPr>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运营决策，套餐</a:t>
                </a:r>
                <a:endParaRPr kumimoji="1" lang="en-US" altLang="zh-CN" dirty="0"/>
              </a:p>
              <a:p>
                <a:pPr lvl="1"/>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D7868F02-825A-2749-9125-F5CEB79C86F7}"/>
                  </a:ext>
                </a:extLst>
              </p:cNvPr>
              <p:cNvSpPr>
                <a:spLocks noGrp="1" noRot="1" noChangeAspect="1" noMove="1" noResize="1" noEditPoints="1" noAdjustHandles="1" noChangeArrowheads="1" noChangeShapeType="1" noTextEdit="1"/>
              </p:cNvSpPr>
              <p:nvPr>
                <p:ph idx="1"/>
              </p:nvPr>
            </p:nvSpPr>
            <p:spPr>
              <a:blipFill>
                <a:blip r:embed="rId2"/>
                <a:stretch>
                  <a:fillRect l="-1235"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a16="http://schemas.microsoft.com/office/drawing/2014/main"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a16="http://schemas.microsoft.com/office/drawing/2014/main" id="{B35A8A73-FF47-DC4C-9B88-22AB2DF13838}"/>
              </a:ext>
            </a:extLst>
          </p:cNvPr>
          <p:cNvSpPr>
            <a:spLocks noGrp="1"/>
          </p:cNvSpPr>
          <p:nvPr>
            <p:ph idx="1"/>
          </p:nvPr>
        </p:nvSpPr>
        <p:spPr/>
        <p:txBody>
          <a:bodyPr/>
          <a:lstStyle/>
          <a:p>
            <a:r>
              <a:rPr kumimoji="1" lang="zh-CN" altLang="en-US" dirty="0"/>
              <a:t>机架因素</a:t>
            </a:r>
            <a:endParaRPr kumimoji="1" lang="en-US" altLang="zh-CN" dirty="0"/>
          </a:p>
          <a:p>
            <a:r>
              <a:rPr kumimoji="1" lang="zh-CN" altLang="en-US" dirty="0"/>
              <a:t>供电额度</a:t>
            </a:r>
            <a:endParaRPr kumimoji="1" lang="en-US" altLang="zh-CN" dirty="0"/>
          </a:p>
          <a:p>
            <a:r>
              <a:rPr kumimoji="1" lang="en-US" altLang="zh-CN" dirty="0"/>
              <a:t>GPU</a:t>
            </a:r>
          </a:p>
          <a:p>
            <a:r>
              <a:rPr kumimoji="1" lang="zh-CN" altLang="en-US" dirty="0"/>
              <a:t>四代机</a:t>
            </a:r>
            <a:endParaRPr kumimoji="1" lang="en-US" altLang="zh-CN" dirty="0"/>
          </a:p>
          <a:p>
            <a:r>
              <a:rPr kumimoji="1" lang="en-US" altLang="zh-CN" dirty="0"/>
              <a:t>TOR</a:t>
            </a:r>
            <a:r>
              <a:rPr kumimoji="1" lang="zh-CN" altLang="en-US" dirty="0"/>
              <a:t>拓扑</a:t>
            </a:r>
          </a:p>
        </p:txBody>
      </p:sp>
    </p:spTree>
    <p:extLst>
      <p:ext uri="{BB962C8B-B14F-4D97-AF65-F5344CB8AC3E}">
        <p14:creationId xmlns:p14="http://schemas.microsoft.com/office/powerpoint/2010/main" val="3764490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panose="02040503050406030204" pitchFamily="18" charset="0"/>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𝑢</m:t>
                            </m:r>
                            <m:d>
                              <m:dPr>
                                <m:ctrlPr>
                                  <a:rPr lang="en-US" altLang="zh-CN" b="0" i="1" smtClean="0">
                                    <a:latin typeface="Cambria Math" panose="02040503050406030204" pitchFamily="18" charset="0"/>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a16="http://schemas.microsoft.com/office/drawing/2014/main" id="{0DC054D8-1769-0544-B2AA-CBB56F4C1897}"/>
              </a:ext>
            </a:extLst>
          </p:cNvPr>
          <p:cNvSpPr>
            <a:spLocks noGrp="1"/>
          </p:cNvSpPr>
          <p:nvPr>
            <p:ph idx="1"/>
          </p:nvPr>
        </p:nvSpPr>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隔离性兼顾，二级调度</a:t>
            </a:r>
            <a:endParaRPr kumimoji="1" lang="en-US" altLang="zh-CN" dirty="0"/>
          </a:p>
          <a:p>
            <a:pPr lvl="1"/>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optimization</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62786</TotalTime>
  <Words>5001</Words>
  <Application>Microsoft Macintosh PowerPoint</Application>
  <PresentationFormat>全屏显示(4:3)</PresentationFormat>
  <Paragraphs>1197</Paragraphs>
  <Slides>125</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125</vt:i4>
      </vt:variant>
    </vt:vector>
  </HeadingPairs>
  <TitlesOfParts>
    <vt:vector size="133" baseType="lpstr">
      <vt:lpstr>宋体</vt:lpstr>
      <vt:lpstr>新細明體</vt:lpstr>
      <vt:lpstr>Arial</vt:lpstr>
      <vt:lpstr>Calibri</vt:lpstr>
      <vt:lpstr>Cambria Math</vt:lpstr>
      <vt:lpstr>Helvetica</vt:lpstr>
      <vt:lpstr>Wingdings</vt: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算法</vt:lpstr>
      <vt:lpstr>优化</vt:lpstr>
      <vt:lpstr>回顾资源调度</vt:lpstr>
      <vt:lpstr>Vector</vt:lpstr>
      <vt:lpstr>Vector应用</vt:lpstr>
      <vt:lpstr>参考K8s：Request-Limit模型</vt:lpstr>
      <vt:lpstr>原理分析</vt:lpstr>
      <vt:lpstr>直接映射</vt:lpstr>
      <vt:lpstr>复用策略</vt:lpstr>
      <vt:lpstr>架构目标</vt:lpstr>
      <vt:lpstr>框架</vt:lpstr>
      <vt:lpstr>量化目标</vt:lpstr>
      <vt:lpstr>PowerPoint 演示文稿</vt:lpstr>
      <vt:lpstr>功耗-约束</vt:lpstr>
      <vt:lpstr>相关性结论</vt:lpstr>
      <vt:lpstr>可观测目标</vt:lpstr>
      <vt:lpstr>实现</vt:lpstr>
      <vt:lpstr>参考</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Microsoft Office 用户</cp:lastModifiedBy>
  <cp:revision>366</cp:revision>
  <dcterms:created xsi:type="dcterms:W3CDTF">2020-06-23T09:19:38Z</dcterms:created>
  <dcterms:modified xsi:type="dcterms:W3CDTF">2021-01-24T03:11:57Z</dcterms:modified>
</cp:coreProperties>
</file>